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azydog" charset="1" panose="00000000000000000000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45.png" Type="http://schemas.openxmlformats.org/officeDocument/2006/relationships/image"/><Relationship Id="rId34" Target="../media/image46.svg" Type="http://schemas.openxmlformats.org/officeDocument/2006/relationships/image"/><Relationship Id="rId35" Target="../media/image47.png" Type="http://schemas.openxmlformats.org/officeDocument/2006/relationships/image"/><Relationship Id="rId36" Target="../media/image48.svg" Type="http://schemas.openxmlformats.org/officeDocument/2006/relationships/image"/><Relationship Id="rId37" Target="../media/image49.png" Type="http://schemas.openxmlformats.org/officeDocument/2006/relationships/image"/><Relationship Id="rId38" Target="../media/image50.svg" Type="http://schemas.openxmlformats.org/officeDocument/2006/relationships/image"/><Relationship Id="rId39" Target="../media/image51.png" Type="http://schemas.openxmlformats.org/officeDocument/2006/relationships/image"/><Relationship Id="rId4" Target="../media/image5.svg" Type="http://schemas.openxmlformats.org/officeDocument/2006/relationships/image"/><Relationship Id="rId40" Target="../media/image52.svg" Type="http://schemas.openxmlformats.org/officeDocument/2006/relationships/image"/><Relationship Id="rId41" Target="../media/image53.png" Type="http://schemas.openxmlformats.org/officeDocument/2006/relationships/image"/><Relationship Id="rId42" Target="../media/image54.svg" Type="http://schemas.openxmlformats.org/officeDocument/2006/relationships/image"/><Relationship Id="rId43" Target="../media/image55.png" Type="http://schemas.openxmlformats.org/officeDocument/2006/relationships/image"/><Relationship Id="rId44" Target="../media/image56.svg" Type="http://schemas.openxmlformats.org/officeDocument/2006/relationships/image"/><Relationship Id="rId45" Target="../media/image57.png" Type="http://schemas.openxmlformats.org/officeDocument/2006/relationships/image"/><Relationship Id="rId46" Target="../media/image5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https://drive.google.com/drive/folders/1YWykEwP6SHcUiF4AgTRMERZNInU3puWl" TargetMode="External" Type="http://schemas.openxmlformats.org/officeDocument/2006/relationships/hyperlink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3.jpe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9.jpeg" Type="http://schemas.openxmlformats.org/officeDocument/2006/relationships/image"/><Relationship Id="rId8" Target="../media/image3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40.jpeg" Type="http://schemas.openxmlformats.org/officeDocument/2006/relationships/image"/><Relationship Id="rId8" Target="../media/image3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5643" y="2759112"/>
            <a:ext cx="10708988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MathAdventure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6434" y="7166915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1933022" y="2437405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8"/>
                </a:lnTo>
                <a:lnTo>
                  <a:pt x="0" y="1121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3112583" y="2661550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3" y="0"/>
                </a:lnTo>
                <a:lnTo>
                  <a:pt x="1184003" y="1078518"/>
                </a:lnTo>
                <a:lnTo>
                  <a:pt x="0" y="1078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069781" y="9535197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8158070" y="4532737"/>
            <a:ext cx="6912227" cy="2484439"/>
            <a:chOff x="0" y="0"/>
            <a:chExt cx="2313925" cy="831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13925" cy="831686"/>
            </a:xfrm>
            <a:custGeom>
              <a:avLst/>
              <a:gdLst/>
              <a:ahLst/>
              <a:cxnLst/>
              <a:rect r="r" b="b" t="t" l="l"/>
              <a:pathLst>
                <a:path h="831686" w="2313925">
                  <a:moveTo>
                    <a:pt x="16800" y="0"/>
                  </a:moveTo>
                  <a:lnTo>
                    <a:pt x="2297124" y="0"/>
                  </a:lnTo>
                  <a:cubicBezTo>
                    <a:pt x="2301580" y="0"/>
                    <a:pt x="2305853" y="1770"/>
                    <a:pt x="2309004" y="4921"/>
                  </a:cubicBezTo>
                  <a:cubicBezTo>
                    <a:pt x="2312155" y="8071"/>
                    <a:pt x="2313925" y="12345"/>
                    <a:pt x="2313925" y="16800"/>
                  </a:cubicBezTo>
                  <a:lnTo>
                    <a:pt x="2313925" y="814886"/>
                  </a:lnTo>
                  <a:cubicBezTo>
                    <a:pt x="2313925" y="819342"/>
                    <a:pt x="2312155" y="823615"/>
                    <a:pt x="2309004" y="826766"/>
                  </a:cubicBezTo>
                  <a:cubicBezTo>
                    <a:pt x="2305853" y="829916"/>
                    <a:pt x="2301580" y="831686"/>
                    <a:pt x="2297124" y="831686"/>
                  </a:cubicBezTo>
                  <a:lnTo>
                    <a:pt x="16800" y="831686"/>
                  </a:lnTo>
                  <a:cubicBezTo>
                    <a:pt x="12345" y="831686"/>
                    <a:pt x="8071" y="829916"/>
                    <a:pt x="4921" y="826766"/>
                  </a:cubicBezTo>
                  <a:cubicBezTo>
                    <a:pt x="1770" y="823615"/>
                    <a:pt x="0" y="819342"/>
                    <a:pt x="0" y="814886"/>
                  </a:cubicBezTo>
                  <a:lnTo>
                    <a:pt x="0" y="16800"/>
                  </a:lnTo>
                  <a:cubicBezTo>
                    <a:pt x="0" y="12345"/>
                    <a:pt x="1770" y="8071"/>
                    <a:pt x="4921" y="4921"/>
                  </a:cubicBezTo>
                  <a:cubicBezTo>
                    <a:pt x="8071" y="1770"/>
                    <a:pt x="12345" y="0"/>
                    <a:pt x="16800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85725"/>
              <a:ext cx="2313925" cy="745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925"/>
                </a:lnSpc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Integrantes:</a:t>
              </a:r>
            </a:p>
            <a:p>
              <a:pPr algn="l">
                <a:lnSpc>
                  <a:spcPts val="1925"/>
                </a:lnSpc>
              </a:pPr>
            </a:p>
            <a:p>
              <a:pPr algn="l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Edson Béjar Román</a:t>
              </a:r>
            </a:p>
            <a:p>
              <a:pPr algn="l">
                <a:lnSpc>
                  <a:spcPts val="1925"/>
                </a:lnSpc>
              </a:pPr>
            </a:p>
            <a:p>
              <a:pPr algn="l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Katherine Béjar Román</a:t>
              </a:r>
            </a:p>
            <a:p>
              <a:pPr algn="l">
                <a:lnSpc>
                  <a:spcPts val="1925"/>
                </a:lnSpc>
              </a:pPr>
            </a:p>
            <a:p>
              <a:pPr algn="l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Jorge Tito</a:t>
              </a:r>
            </a:p>
            <a:p>
              <a:pPr algn="l">
                <a:lnSpc>
                  <a:spcPts val="1925"/>
                </a:lnSpc>
              </a:pPr>
            </a:p>
            <a:p>
              <a:pPr algn="l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Gabriel Pacco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578" y="85529"/>
            <a:ext cx="16744950" cy="1886342"/>
            <a:chOff x="0" y="0"/>
            <a:chExt cx="4410193" cy="496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496814"/>
            </a:xfrm>
            <a:custGeom>
              <a:avLst/>
              <a:gdLst/>
              <a:ahLst/>
              <a:cxnLst/>
              <a:rect r="r" b="b" t="t" l="l"/>
              <a:pathLst>
                <a:path h="496814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473235"/>
                  </a:lnTo>
                  <a:cubicBezTo>
                    <a:pt x="4410192" y="486257"/>
                    <a:pt x="4399636" y="496814"/>
                    <a:pt x="4386613" y="496814"/>
                  </a:cubicBezTo>
                  <a:lnTo>
                    <a:pt x="23580" y="496814"/>
                  </a:lnTo>
                  <a:cubicBezTo>
                    <a:pt x="10557" y="496814"/>
                    <a:pt x="0" y="486257"/>
                    <a:pt x="0" y="473235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411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0" y="-173505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6" y="0"/>
                </a:lnTo>
                <a:lnTo>
                  <a:pt x="6109506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88416" y="2774664"/>
            <a:ext cx="3263831" cy="5254496"/>
          </a:xfrm>
          <a:custGeom>
            <a:avLst/>
            <a:gdLst/>
            <a:ahLst/>
            <a:cxnLst/>
            <a:rect r="r" b="b" t="t" l="l"/>
            <a:pathLst>
              <a:path h="5254496" w="3263831">
                <a:moveTo>
                  <a:pt x="0" y="0"/>
                </a:moveTo>
                <a:lnTo>
                  <a:pt x="3263831" y="0"/>
                </a:lnTo>
                <a:lnTo>
                  <a:pt x="3263831" y="5254496"/>
                </a:lnTo>
                <a:lnTo>
                  <a:pt x="0" y="5254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80" t="-23405" r="0" b="-3116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67542" y="3425787"/>
            <a:ext cx="3228336" cy="4872575"/>
          </a:xfrm>
          <a:custGeom>
            <a:avLst/>
            <a:gdLst/>
            <a:ahLst/>
            <a:cxnLst/>
            <a:rect r="r" b="b" t="t" l="l"/>
            <a:pathLst>
              <a:path h="4872575" w="3228336">
                <a:moveTo>
                  <a:pt x="0" y="0"/>
                </a:moveTo>
                <a:lnTo>
                  <a:pt x="3228336" y="0"/>
                </a:lnTo>
                <a:lnTo>
                  <a:pt x="3228336" y="4872575"/>
                </a:lnTo>
                <a:lnTo>
                  <a:pt x="0" y="487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455" r="-1689" b="-145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292059" y="3213405"/>
            <a:ext cx="4113146" cy="4749643"/>
          </a:xfrm>
          <a:custGeom>
            <a:avLst/>
            <a:gdLst/>
            <a:ahLst/>
            <a:cxnLst/>
            <a:rect r="r" b="b" t="t" l="l"/>
            <a:pathLst>
              <a:path h="4749643" w="4113146">
                <a:moveTo>
                  <a:pt x="0" y="0"/>
                </a:moveTo>
                <a:lnTo>
                  <a:pt x="4113146" y="0"/>
                </a:lnTo>
                <a:lnTo>
                  <a:pt x="4113146" y="4749644"/>
                </a:lnTo>
                <a:lnTo>
                  <a:pt x="0" y="4749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90" t="-15768" r="0" b="-8704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354358" y="429574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MOmentos interesantes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578" y="1982852"/>
            <a:ext cx="76768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246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Confusión ante un problema de matemáticas básico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12568" y="8231400"/>
            <a:ext cx="4192637" cy="120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  <a:r>
              <a:rPr lang="en-US" sz="2600" spc="-213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Pablo  muestra dificultad al momento de hacer operaciones  con numéros grandes.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25384" y="8231687"/>
            <a:ext cx="318989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-213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Expresó : “Mmm...  ¿luego qué sigue...?”.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195713" y="2774664"/>
            <a:ext cx="3316837" cy="5233479"/>
          </a:xfrm>
          <a:custGeom>
            <a:avLst/>
            <a:gdLst/>
            <a:ahLst/>
            <a:cxnLst/>
            <a:rect r="r" b="b" t="t" l="l"/>
            <a:pathLst>
              <a:path h="5233479" w="3316837">
                <a:moveTo>
                  <a:pt x="0" y="0"/>
                </a:moveTo>
                <a:lnTo>
                  <a:pt x="3316837" y="0"/>
                </a:lnTo>
                <a:lnTo>
                  <a:pt x="3316837" y="5233479"/>
                </a:lnTo>
                <a:lnTo>
                  <a:pt x="0" y="5233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615" t="-30815" r="0" b="-3764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3990458" y="8123069"/>
            <a:ext cx="3805700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Luego, la compañera Ariana, fue a ayudarlo para que logre resolver con éxito el ejercicio.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3850" y="8384965"/>
            <a:ext cx="117598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Pablo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254" y="2643844"/>
            <a:ext cx="1959173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2357" y="1768011"/>
            <a:ext cx="10663286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Experiencia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61061" y="3427457"/>
            <a:ext cx="8177945" cy="4939136"/>
            <a:chOff x="0" y="0"/>
            <a:chExt cx="2971011" cy="1794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1011" cy="1794366"/>
            </a:xfrm>
            <a:custGeom>
              <a:avLst/>
              <a:gdLst/>
              <a:ahLst/>
              <a:cxnLst/>
              <a:rect r="r" b="b" t="t" l="l"/>
              <a:pathLst>
                <a:path h="1794366" w="2971011">
                  <a:moveTo>
                    <a:pt x="14200" y="0"/>
                  </a:moveTo>
                  <a:lnTo>
                    <a:pt x="2956811" y="0"/>
                  </a:lnTo>
                  <a:cubicBezTo>
                    <a:pt x="2964653" y="0"/>
                    <a:pt x="2971011" y="6358"/>
                    <a:pt x="2971011" y="14200"/>
                  </a:cubicBezTo>
                  <a:lnTo>
                    <a:pt x="2971011" y="1780166"/>
                  </a:lnTo>
                  <a:cubicBezTo>
                    <a:pt x="2971011" y="1788008"/>
                    <a:pt x="2964653" y="1794366"/>
                    <a:pt x="2956811" y="1794366"/>
                  </a:cubicBezTo>
                  <a:lnTo>
                    <a:pt x="14200" y="1794366"/>
                  </a:lnTo>
                  <a:cubicBezTo>
                    <a:pt x="10434" y="1794366"/>
                    <a:pt x="6822" y="1792870"/>
                    <a:pt x="4159" y="1790207"/>
                  </a:cubicBezTo>
                  <a:cubicBezTo>
                    <a:pt x="1496" y="1787544"/>
                    <a:pt x="0" y="1783932"/>
                    <a:pt x="0" y="1780166"/>
                  </a:cubicBezTo>
                  <a:lnTo>
                    <a:pt x="0" y="14200"/>
                  </a:lnTo>
                  <a:cubicBezTo>
                    <a:pt x="0" y="10434"/>
                    <a:pt x="1496" y="6822"/>
                    <a:pt x="4159" y="4159"/>
                  </a:cubicBezTo>
                  <a:cubicBezTo>
                    <a:pt x="6822" y="1496"/>
                    <a:pt x="10434" y="0"/>
                    <a:pt x="14200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971011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376921" y="5427423"/>
            <a:ext cx="634622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</a:pPr>
            <a:r>
              <a:rPr lang="en-US" b="true" sz="2300" spc="36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Cómo aprenden y practican matemáticas en en el aula.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9091" y="3585562"/>
            <a:ext cx="7884909" cy="4939136"/>
            <a:chOff x="0" y="0"/>
            <a:chExt cx="2864552" cy="1794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64552" cy="1794366"/>
            </a:xfrm>
            <a:custGeom>
              <a:avLst/>
              <a:gdLst/>
              <a:ahLst/>
              <a:cxnLst/>
              <a:rect r="r" b="b" t="t" l="l"/>
              <a:pathLst>
                <a:path h="1794366" w="2864552">
                  <a:moveTo>
                    <a:pt x="14728" y="0"/>
                  </a:moveTo>
                  <a:lnTo>
                    <a:pt x="2849824" y="0"/>
                  </a:lnTo>
                  <a:cubicBezTo>
                    <a:pt x="2857958" y="0"/>
                    <a:pt x="2864552" y="6594"/>
                    <a:pt x="2864552" y="14728"/>
                  </a:cubicBezTo>
                  <a:lnTo>
                    <a:pt x="2864552" y="1779638"/>
                  </a:lnTo>
                  <a:cubicBezTo>
                    <a:pt x="2864552" y="1787772"/>
                    <a:pt x="2857958" y="1794366"/>
                    <a:pt x="2849824" y="1794366"/>
                  </a:cubicBezTo>
                  <a:lnTo>
                    <a:pt x="14728" y="1794366"/>
                  </a:lnTo>
                  <a:cubicBezTo>
                    <a:pt x="6594" y="1794366"/>
                    <a:pt x="0" y="1787772"/>
                    <a:pt x="0" y="1779638"/>
                  </a:cubicBezTo>
                  <a:lnTo>
                    <a:pt x="0" y="14728"/>
                  </a:lnTo>
                  <a:cubicBezTo>
                    <a:pt x="0" y="6594"/>
                    <a:pt x="6594" y="0"/>
                    <a:pt x="14728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864552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216023" y="5585528"/>
            <a:ext cx="5971044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0"/>
              </a:lnSpc>
            </a:pPr>
            <a:r>
              <a:rPr lang="en-US" b="true" sz="2300" spc="36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Niños de 8 años que requieren apoyo adicional para mejorar su comprensión de conceptos matemáticos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9091" y="4591431"/>
            <a:ext cx="5971044" cy="55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17"/>
              </a:lnSpc>
              <a:spcBef>
                <a:spcPct val="0"/>
              </a:spcBef>
            </a:pPr>
            <a:r>
              <a:rPr lang="en-US" sz="3699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usuario objetivo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0516" y="4591431"/>
            <a:ext cx="3629518" cy="55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17"/>
              </a:lnSpc>
              <a:spcBef>
                <a:spcPct val="0"/>
              </a:spcBef>
            </a:pPr>
            <a:r>
              <a:rPr lang="en-US" sz="3699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Experiencia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2357" y="1334623"/>
            <a:ext cx="10663286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observaciones y entrevistas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346452" y="4549097"/>
            <a:ext cx="5133492" cy="4939136"/>
            <a:chOff x="0" y="0"/>
            <a:chExt cx="1864975" cy="1794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21359" y="6558589"/>
            <a:ext cx="3983678" cy="152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 niño con habilidades intermedias en matemáticas, aunque a veces requiere ayuda para problemas más complejos.</a:t>
            </a:r>
          </a:p>
          <a:p>
            <a:pPr algn="just" marL="377565" indent="-188783" lvl="1">
              <a:lnSpc>
                <a:spcPts val="2448"/>
              </a:lnSpc>
              <a:buFont typeface="Arial"/>
              <a:buChar char="•"/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Entrevistado por Gabriel y Jorge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549097"/>
            <a:ext cx="5133492" cy="4939136"/>
            <a:chOff x="0" y="0"/>
            <a:chExt cx="1864975" cy="1794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65026" y="4549097"/>
            <a:ext cx="5133492" cy="4939136"/>
            <a:chOff x="0" y="0"/>
            <a:chExt cx="1864975" cy="17943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51714" y="6558589"/>
            <a:ext cx="3887465" cy="183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 niño avanzado que muestra confianza en la resolución de problemas matemáticos. Busca maneras alternativas de resolver problemas.</a:t>
            </a:r>
          </a:p>
          <a:p>
            <a:pPr algn="just" marL="377565" indent="-188783" lvl="1">
              <a:lnSpc>
                <a:spcPts val="2448"/>
              </a:lnSpc>
              <a:buFont typeface="Arial"/>
              <a:buChar char="•"/>
            </a:pPr>
            <a:r>
              <a:rPr lang="en-US" b="true" sz="1748" spc="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Entrevistado por Katherine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88040" y="6558589"/>
            <a:ext cx="3887465" cy="183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 niño con dificultades significativas en matemáticas, que depende de apoyo visual o manipulativos físicos para entender los conceptos básicos.</a:t>
            </a:r>
          </a:p>
          <a:p>
            <a:pPr algn="just" marL="377565" indent="-188783" lvl="1">
              <a:lnSpc>
                <a:spcPts val="2448"/>
              </a:lnSpc>
              <a:buFont typeface="Arial"/>
              <a:buChar char="•"/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Entrevistado por Edson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9503" y="5065466"/>
            <a:ext cx="4331887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979"/>
              </a:lnSpc>
              <a:spcBef>
                <a:spcPct val="0"/>
              </a:spcBef>
            </a:pPr>
            <a:r>
              <a:rPr lang="en-US" sz="6999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74030" y="5065466"/>
            <a:ext cx="2278336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980"/>
              </a:lnSpc>
              <a:spcBef>
                <a:spcPct val="0"/>
              </a:spcBef>
            </a:pPr>
            <a:r>
              <a:rPr lang="en-US" sz="7000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22686" y="5065466"/>
            <a:ext cx="3705914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980"/>
              </a:lnSpc>
              <a:spcBef>
                <a:spcPct val="0"/>
              </a:spcBef>
            </a:pPr>
            <a:r>
              <a:rPr lang="en-US" sz="7000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c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028700" y="3037693"/>
            <a:ext cx="15769818" cy="72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Se entrevistaron a 3 tipos de participantes para obtener una visión amplia sobre las necesidades y experiencias de aprendizaje de matemáticas de los niños.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440531" y="-985402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62739" y="2234467"/>
            <a:ext cx="7438302" cy="4776673"/>
          </a:xfrm>
          <a:custGeom>
            <a:avLst/>
            <a:gdLst/>
            <a:ahLst/>
            <a:cxnLst/>
            <a:rect r="r" b="b" t="t" l="l"/>
            <a:pathLst>
              <a:path h="4776673" w="7438302">
                <a:moveTo>
                  <a:pt x="0" y="0"/>
                </a:moveTo>
                <a:lnTo>
                  <a:pt x="7438302" y="0"/>
                </a:lnTo>
                <a:lnTo>
                  <a:pt x="7438302" y="4776674"/>
                </a:lnTo>
                <a:lnTo>
                  <a:pt x="0" y="4776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704" y="1494919"/>
            <a:ext cx="6703110" cy="109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37"/>
              </a:lnSpc>
              <a:spcBef>
                <a:spcPct val="0"/>
              </a:spcBef>
            </a:pPr>
            <a:r>
              <a:rPr lang="en-US" sz="7401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Entrevista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696" y="3746373"/>
            <a:ext cx="6441118" cy="139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744"/>
              </a:lnSpc>
              <a:buFont typeface="Arial"/>
              <a:buChar char="•"/>
            </a:pPr>
            <a:r>
              <a:rPr lang="en-US" b="true" sz="2600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A:</a:t>
            </a:r>
            <a:r>
              <a:rPr lang="en-US" sz="26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Mauricio</a:t>
            </a:r>
          </a:p>
          <a:p>
            <a:pPr algn="l" marL="561341" indent="-280670" lvl="1">
              <a:lnSpc>
                <a:spcPts val="3744"/>
              </a:lnSpc>
              <a:buFont typeface="Arial"/>
              <a:buChar char="•"/>
            </a:pPr>
            <a:r>
              <a:rPr lang="en-US" b="true" sz="2600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B:</a:t>
            </a:r>
            <a:r>
              <a:rPr lang="en-US" sz="26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Angelica</a:t>
            </a:r>
          </a:p>
          <a:p>
            <a:pPr algn="l" marL="561341" indent="-280670" lvl="1">
              <a:lnSpc>
                <a:spcPts val="3744"/>
              </a:lnSpc>
              <a:buFont typeface="Arial"/>
              <a:buChar char="•"/>
            </a:pPr>
            <a:r>
              <a:rPr lang="en-US" b="true" sz="2600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C:</a:t>
            </a:r>
            <a:r>
              <a:rPr lang="en-US" sz="26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 Pablo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2002" y="8796774"/>
            <a:ext cx="15423997" cy="9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b="true" sz="2598" u="sng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8" tooltip="https://drive.google.com/drive/folders/1YWykEwP6SHcUiF4AgTRMERZNInU3puWl"/>
              </a:rPr>
              <a:t>Evidencias: https://drive.google.com/drive/folders/1YWykEwP6SHcUiF4AgTRMERZNInU3puWl</a:t>
            </a:r>
          </a:p>
          <a:p>
            <a:pPr algn="l">
              <a:lnSpc>
                <a:spcPts val="374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5746" y="97266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2" y="0"/>
                </a:lnTo>
                <a:lnTo>
                  <a:pt x="3261822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97659" y="1731814"/>
          <a:ext cx="17092681" cy="8105775"/>
        </p:xfrm>
        <a:graphic>
          <a:graphicData uri="http://schemas.openxmlformats.org/drawingml/2006/table">
            <a:tbl>
              <a:tblPr/>
              <a:tblGrid>
                <a:gridCol w="4563022"/>
                <a:gridCol w="12529660"/>
              </a:tblGrid>
              <a:tr h="13797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D9D9D9"/>
                          </a:solidFill>
                          <a:latin typeface="Lazydog"/>
                          <a:ea typeface="Lazydog"/>
                          <a:cs typeface="Lazydog"/>
                          <a:sym typeface="Lazydog"/>
                        </a:rPr>
                        <a:t>EXPERIENCIA CON MATEMATICAS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5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¿Qué es lo que más te gusta o no te gusta de las matemáticas?</a:t>
                      </a:r>
                      <a:endParaRPr lang="en-US" sz="1100"/>
                    </a:p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¿Qué tan complicado te resulta resolver ejercicios matemáticos?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9B4"/>
                    </a:solidFill>
                  </a:tcPr>
                </a:tc>
              </a:tr>
              <a:tr h="49056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Lazydog"/>
                          <a:ea typeface="Lazydog"/>
                          <a:cs typeface="Lazydog"/>
                          <a:sym typeface="Lazydog"/>
                        </a:rPr>
                        <a:t>Experiencia Reciente con Problemas Matemáticos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5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¿Cuál fue el último problema de matemáticas que resolviste? ¿Te pareció fácil o difícil?</a:t>
                      </a:r>
                      <a:endParaRPr lang="en-US" sz="1100"/>
                    </a:p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¿Te gusta usar dibujos, contar en voz alta o en tu cabeza para resolver problemas?</a:t>
                      </a:r>
                    </a:p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¿Qué haces si no entiendes un problema de matemáticas? ¿Prefieres seguir intentando o pedir ayuda?</a:t>
                      </a:r>
                    </a:p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¿Te sientes más seguro cuando un adulto o compañero de clase te ayuda a resolver los problemas?</a:t>
                      </a:r>
                    </a:p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¿Te gusta cuando los problemas te hacen pensar más o prefieres problemas rápidos?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9B4"/>
                    </a:solidFill>
                  </a:tcPr>
                </a:tc>
              </a:tr>
              <a:tr h="182044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Lazydog"/>
                          <a:ea typeface="Lazydog"/>
                          <a:cs typeface="Lazydog"/>
                          <a:sym typeface="Lazydog"/>
                        </a:rPr>
                        <a:t>Preguntas sobre Reacciones Posteriores al Aprendizaje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5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¿Qué haces cuando resuelves un problema correctamente? ¿Te hace sentir bien?</a:t>
                      </a:r>
                      <a:endParaRPr lang="en-US" sz="1100"/>
                    </a:p>
                    <a:p>
                      <a:pPr algn="l" marL="539753" indent="-269876" lvl="1">
                        <a:lnSpc>
                          <a:spcPts val="3500"/>
                        </a:lnSpc>
                        <a:buFont typeface="Arial"/>
                        <a:buChar char="•"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¿Cómo te sientes cuando un problema es difícil y logras resolverlo?</a:t>
                      </a:r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9B4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28700" y="591502"/>
            <a:ext cx="15662599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preguntas de la entrevista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578" y="85529"/>
            <a:ext cx="16744950" cy="1886342"/>
            <a:chOff x="0" y="0"/>
            <a:chExt cx="4410193" cy="496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496814"/>
            </a:xfrm>
            <a:custGeom>
              <a:avLst/>
              <a:gdLst/>
              <a:ahLst/>
              <a:cxnLst/>
              <a:rect r="r" b="b" t="t" l="l"/>
              <a:pathLst>
                <a:path h="496814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473235"/>
                  </a:lnTo>
                  <a:cubicBezTo>
                    <a:pt x="4410192" y="486257"/>
                    <a:pt x="4399636" y="496814"/>
                    <a:pt x="4386613" y="496814"/>
                  </a:cubicBezTo>
                  <a:lnTo>
                    <a:pt x="23580" y="496814"/>
                  </a:lnTo>
                  <a:cubicBezTo>
                    <a:pt x="10557" y="496814"/>
                    <a:pt x="0" y="486257"/>
                    <a:pt x="0" y="473235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411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0" y="-173505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6" y="0"/>
                </a:lnTo>
                <a:lnTo>
                  <a:pt x="6109506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100126"/>
            <a:ext cx="2916758" cy="4746935"/>
          </a:xfrm>
          <a:custGeom>
            <a:avLst/>
            <a:gdLst/>
            <a:ahLst/>
            <a:cxnLst/>
            <a:rect r="r" b="b" t="t" l="l"/>
            <a:pathLst>
              <a:path h="4746935" w="2916758">
                <a:moveTo>
                  <a:pt x="0" y="0"/>
                </a:moveTo>
                <a:lnTo>
                  <a:pt x="2916758" y="0"/>
                </a:lnTo>
                <a:lnTo>
                  <a:pt x="2916758" y="4746935"/>
                </a:lnTo>
                <a:lnTo>
                  <a:pt x="0" y="4746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405" r="-10816" b="-16169"/>
            </a:stretch>
          </a:blipFill>
          <a:ln w="38100" cap="sq">
            <a:solidFill>
              <a:srgbClr val="2D2A29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640203" y="2686277"/>
            <a:ext cx="3769668" cy="4950528"/>
          </a:xfrm>
          <a:custGeom>
            <a:avLst/>
            <a:gdLst/>
            <a:ahLst/>
            <a:cxnLst/>
            <a:rect r="r" b="b" t="t" l="l"/>
            <a:pathLst>
              <a:path h="4950528" w="3769668">
                <a:moveTo>
                  <a:pt x="0" y="0"/>
                </a:moveTo>
                <a:lnTo>
                  <a:pt x="3769668" y="0"/>
                </a:lnTo>
                <a:lnTo>
                  <a:pt x="3769668" y="4950528"/>
                </a:lnTo>
                <a:lnTo>
                  <a:pt x="0" y="4950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3594" t="-1686" r="-26199" b="-104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93821" y="2871120"/>
            <a:ext cx="3017173" cy="4544760"/>
          </a:xfrm>
          <a:custGeom>
            <a:avLst/>
            <a:gdLst/>
            <a:ahLst/>
            <a:cxnLst/>
            <a:rect r="r" b="b" t="t" l="l"/>
            <a:pathLst>
              <a:path h="4544760" w="3017173">
                <a:moveTo>
                  <a:pt x="0" y="0"/>
                </a:moveTo>
                <a:lnTo>
                  <a:pt x="3017173" y="0"/>
                </a:lnTo>
                <a:lnTo>
                  <a:pt x="3017173" y="4544760"/>
                </a:lnTo>
                <a:lnTo>
                  <a:pt x="0" y="45447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565992" y="2686277"/>
            <a:ext cx="3651453" cy="4950528"/>
          </a:xfrm>
          <a:custGeom>
            <a:avLst/>
            <a:gdLst/>
            <a:ahLst/>
            <a:cxnLst/>
            <a:rect r="r" b="b" t="t" l="l"/>
            <a:pathLst>
              <a:path h="4950528" w="3651453">
                <a:moveTo>
                  <a:pt x="0" y="0"/>
                </a:moveTo>
                <a:lnTo>
                  <a:pt x="3651453" y="0"/>
                </a:lnTo>
                <a:lnTo>
                  <a:pt x="3651453" y="4950528"/>
                </a:lnTo>
                <a:lnTo>
                  <a:pt x="0" y="4950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1506" t="-28847" r="-237011" b="-2997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354358" y="429574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MOmentos interesantes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8634" y="8018961"/>
            <a:ext cx="1776889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Mauricio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43160" y="7714162"/>
            <a:ext cx="3318494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Se interesa por resolver problemas más complejos en matemáticas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38294" y="7903797"/>
            <a:ext cx="6721818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T</a:t>
            </a: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rabaja de manera independiente, demostrando su interés por aprender más.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5349" y="2277841"/>
            <a:ext cx="1963460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173505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6" y="0"/>
                </a:lnTo>
                <a:lnTo>
                  <a:pt x="6109506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11031" y="3268781"/>
            <a:ext cx="3732969" cy="5602132"/>
          </a:xfrm>
          <a:custGeom>
            <a:avLst/>
            <a:gdLst/>
            <a:ahLst/>
            <a:cxnLst/>
            <a:rect r="r" b="b" t="t" l="l"/>
            <a:pathLst>
              <a:path h="5602132" w="3732969">
                <a:moveTo>
                  <a:pt x="0" y="0"/>
                </a:moveTo>
                <a:lnTo>
                  <a:pt x="3732969" y="0"/>
                </a:lnTo>
                <a:lnTo>
                  <a:pt x="3732969" y="5602132"/>
                </a:lnTo>
                <a:lnTo>
                  <a:pt x="0" y="560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7551" y="3268781"/>
            <a:ext cx="3915842" cy="4311208"/>
          </a:xfrm>
          <a:custGeom>
            <a:avLst/>
            <a:gdLst/>
            <a:ahLst/>
            <a:cxnLst/>
            <a:rect r="r" b="b" t="t" l="l"/>
            <a:pathLst>
              <a:path h="4311208" w="3915842">
                <a:moveTo>
                  <a:pt x="0" y="0"/>
                </a:moveTo>
                <a:lnTo>
                  <a:pt x="3915842" y="0"/>
                </a:lnTo>
                <a:lnTo>
                  <a:pt x="3915842" y="4311208"/>
                </a:lnTo>
                <a:lnTo>
                  <a:pt x="0" y="431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383" r="0" b="-22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95370" y="4255496"/>
            <a:ext cx="5332693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Angelica se mostró concentrada, examinando las propiedades del triangulo en la pizarra mientras intentaba entender cómo resolver el problema.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3223" y="3267756"/>
            <a:ext cx="3915842" cy="4311208"/>
          </a:xfrm>
          <a:custGeom>
            <a:avLst/>
            <a:gdLst/>
            <a:ahLst/>
            <a:cxnLst/>
            <a:rect r="r" b="b" t="t" l="l"/>
            <a:pathLst>
              <a:path h="4311208" w="3915842">
                <a:moveTo>
                  <a:pt x="0" y="0"/>
                </a:moveTo>
                <a:lnTo>
                  <a:pt x="3915842" y="0"/>
                </a:lnTo>
                <a:lnTo>
                  <a:pt x="3915842" y="4311208"/>
                </a:lnTo>
                <a:lnTo>
                  <a:pt x="0" y="431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383" r="0" b="-220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0060" y="7984379"/>
            <a:ext cx="1817638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Angelica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775" y="2243258"/>
            <a:ext cx="194220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B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31578" y="85529"/>
            <a:ext cx="16744950" cy="1886342"/>
            <a:chOff x="0" y="0"/>
            <a:chExt cx="4410193" cy="4968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10192" cy="496814"/>
            </a:xfrm>
            <a:custGeom>
              <a:avLst/>
              <a:gdLst/>
              <a:ahLst/>
              <a:cxnLst/>
              <a:rect r="r" b="b" t="t" l="l"/>
              <a:pathLst>
                <a:path h="496814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473235"/>
                  </a:lnTo>
                  <a:cubicBezTo>
                    <a:pt x="4410192" y="486257"/>
                    <a:pt x="4399636" y="496814"/>
                    <a:pt x="4386613" y="496814"/>
                  </a:cubicBezTo>
                  <a:lnTo>
                    <a:pt x="23580" y="496814"/>
                  </a:lnTo>
                  <a:cubicBezTo>
                    <a:pt x="10557" y="496814"/>
                    <a:pt x="0" y="486257"/>
                    <a:pt x="0" y="473235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4410193" cy="411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54358" y="429574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MOmentos interesantes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173505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6" y="0"/>
                </a:lnTo>
                <a:lnTo>
                  <a:pt x="6109506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11031" y="3220711"/>
            <a:ext cx="3732969" cy="5602132"/>
          </a:xfrm>
          <a:custGeom>
            <a:avLst/>
            <a:gdLst/>
            <a:ahLst/>
            <a:cxnLst/>
            <a:rect r="r" b="b" t="t" l="l"/>
            <a:pathLst>
              <a:path h="5602132" w="3732969">
                <a:moveTo>
                  <a:pt x="0" y="0"/>
                </a:moveTo>
                <a:lnTo>
                  <a:pt x="3732969" y="0"/>
                </a:lnTo>
                <a:lnTo>
                  <a:pt x="3732969" y="5602132"/>
                </a:lnTo>
                <a:lnTo>
                  <a:pt x="0" y="5602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20" r="0" b="-6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95370" y="4255496"/>
            <a:ext cx="5332693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Al no poder resolver el problema de triángulos en la pizarra, Angelica se volteó hacia sus compañeros con expresión de frustración, llevándose las manos a la cabeza. Comentó que sentía que no encontraba el camino para resolverlo y necesitaba apoyo.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23223" y="3219686"/>
            <a:ext cx="3915842" cy="4311208"/>
          </a:xfrm>
          <a:custGeom>
            <a:avLst/>
            <a:gdLst/>
            <a:ahLst/>
            <a:cxnLst/>
            <a:rect r="r" b="b" t="t" l="l"/>
            <a:pathLst>
              <a:path h="4311208" w="3915842">
                <a:moveTo>
                  <a:pt x="0" y="0"/>
                </a:moveTo>
                <a:lnTo>
                  <a:pt x="3915842" y="0"/>
                </a:lnTo>
                <a:lnTo>
                  <a:pt x="3915842" y="4311208"/>
                </a:lnTo>
                <a:lnTo>
                  <a:pt x="0" y="431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383" r="0" b="-220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0060" y="7936309"/>
            <a:ext cx="1817638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Angelica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7775" y="2195188"/>
            <a:ext cx="194220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B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1578" y="85529"/>
            <a:ext cx="16744950" cy="1886342"/>
            <a:chOff x="0" y="0"/>
            <a:chExt cx="4410193" cy="4968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10192" cy="496814"/>
            </a:xfrm>
            <a:custGeom>
              <a:avLst/>
              <a:gdLst/>
              <a:ahLst/>
              <a:cxnLst/>
              <a:rect r="r" b="b" t="t" l="l"/>
              <a:pathLst>
                <a:path h="496814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473235"/>
                  </a:lnTo>
                  <a:cubicBezTo>
                    <a:pt x="4410192" y="486257"/>
                    <a:pt x="4399636" y="496814"/>
                    <a:pt x="4386613" y="496814"/>
                  </a:cubicBezTo>
                  <a:lnTo>
                    <a:pt x="23580" y="496814"/>
                  </a:lnTo>
                  <a:cubicBezTo>
                    <a:pt x="10557" y="496814"/>
                    <a:pt x="0" y="486257"/>
                    <a:pt x="0" y="473235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4410193" cy="411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54358" y="429574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MOmentos interesantes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173505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6" y="0"/>
                </a:lnTo>
                <a:lnTo>
                  <a:pt x="6109506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348688" y="3072794"/>
            <a:ext cx="3355365" cy="6210443"/>
          </a:xfrm>
          <a:custGeom>
            <a:avLst/>
            <a:gdLst/>
            <a:ahLst/>
            <a:cxnLst/>
            <a:rect r="r" b="b" t="t" l="l"/>
            <a:pathLst>
              <a:path h="6210443" w="3355365">
                <a:moveTo>
                  <a:pt x="0" y="0"/>
                </a:moveTo>
                <a:lnTo>
                  <a:pt x="3355365" y="0"/>
                </a:lnTo>
                <a:lnTo>
                  <a:pt x="3355365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95370" y="4255496"/>
            <a:ext cx="5332693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Después de intentar resolver el problema,  Angelica recibio ayuda de  su compañera . Ambas discutieron posibles soluciones y compartieron ideas. Angelica comentó que a veces necesita escuchar cómo otros piensan para poder comprender mejor.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92927" y="3063044"/>
            <a:ext cx="3915842" cy="4311208"/>
          </a:xfrm>
          <a:custGeom>
            <a:avLst/>
            <a:gdLst/>
            <a:ahLst/>
            <a:cxnLst/>
            <a:rect r="r" b="b" t="t" l="l"/>
            <a:pathLst>
              <a:path h="4311208" w="3915842">
                <a:moveTo>
                  <a:pt x="0" y="0"/>
                </a:moveTo>
                <a:lnTo>
                  <a:pt x="3915842" y="0"/>
                </a:lnTo>
                <a:lnTo>
                  <a:pt x="3915842" y="4311208"/>
                </a:lnTo>
                <a:lnTo>
                  <a:pt x="0" y="43112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383" r="0" b="-220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9764" y="7779666"/>
            <a:ext cx="1817638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Angelica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480" y="2038546"/>
            <a:ext cx="1942207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3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Usuario B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1578" y="85529"/>
            <a:ext cx="16744950" cy="1886342"/>
            <a:chOff x="0" y="0"/>
            <a:chExt cx="4410193" cy="4968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10192" cy="496814"/>
            </a:xfrm>
            <a:custGeom>
              <a:avLst/>
              <a:gdLst/>
              <a:ahLst/>
              <a:cxnLst/>
              <a:rect r="r" b="b" t="t" l="l"/>
              <a:pathLst>
                <a:path h="496814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473235"/>
                  </a:lnTo>
                  <a:cubicBezTo>
                    <a:pt x="4410192" y="486257"/>
                    <a:pt x="4399636" y="496814"/>
                    <a:pt x="4386613" y="496814"/>
                  </a:cubicBezTo>
                  <a:lnTo>
                    <a:pt x="23580" y="496814"/>
                  </a:lnTo>
                  <a:cubicBezTo>
                    <a:pt x="10557" y="496814"/>
                    <a:pt x="0" y="486257"/>
                    <a:pt x="0" y="473235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4410193" cy="411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54358" y="429574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MOmentos interesantes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DAGVJjoeaCo</dc:identifier>
  <dcterms:modified xsi:type="dcterms:W3CDTF">2011-08-01T06:04:30Z</dcterms:modified>
  <cp:revision>1</cp:revision>
  <dc:title>Presentación Proyecto Creativo Moderno Azul</dc:title>
</cp:coreProperties>
</file>